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0" r:id="rId3"/>
    <p:sldId id="395" r:id="rId4"/>
    <p:sldId id="390" r:id="rId5"/>
    <p:sldId id="381" r:id="rId6"/>
    <p:sldId id="393" r:id="rId7"/>
    <p:sldId id="383" r:id="rId8"/>
    <p:sldId id="384" r:id="rId9"/>
    <p:sldId id="397" r:id="rId10"/>
    <p:sldId id="385" r:id="rId11"/>
    <p:sldId id="386" r:id="rId12"/>
    <p:sldId id="396" r:id="rId13"/>
    <p:sldId id="391" r:id="rId14"/>
    <p:sldId id="392" r:id="rId15"/>
    <p:sldId id="394" r:id="rId16"/>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116" d="100"/>
          <a:sy n="116" d="100"/>
        </p:scale>
        <p:origin x="390"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30.10.2019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30.10.2019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30.10.2019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30.10.2019</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30.10.2019</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30.10.2019</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30.10.2019</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30.10.2019</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30.10.2019</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30.10.2019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30.10.2019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30.10.2019</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abe.siirt.edu.tr/"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mailto:gulahmetipek@siirt.edu.tr" TargetMode="External"/><Relationship Id="rId2" Type="http://schemas.openxmlformats.org/officeDocument/2006/relationships/hyperlink" Target="mailto:oyc@siirt.edu.tr" TargetMode="External"/><Relationship Id="rId1" Type="http://schemas.openxmlformats.org/officeDocument/2006/relationships/slideLayout" Target="../slideLayouts/slideLayout2.xml"/><Relationship Id="rId4" Type="http://schemas.openxmlformats.org/officeDocument/2006/relationships/hyperlink" Target="mailto:sabahattin.cezlan@siirt.edu.tr"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077218"/>
          </a:xfrm>
          <a:prstGeom prst="rect">
            <a:avLst/>
          </a:prstGeom>
        </p:spPr>
        <p:txBody>
          <a:bodyPr wrap="square">
            <a:spAutoFit/>
          </a:bodyPr>
          <a:lstStyle/>
          <a:p>
            <a:pPr algn="ctr"/>
            <a:r>
              <a:rPr lang="tr-TR" sz="3200" b="1" dirty="0" smtClean="0">
                <a:solidFill>
                  <a:schemeClr val="tx1">
                    <a:lumMod val="85000"/>
                    <a:lumOff val="15000"/>
                  </a:schemeClr>
                </a:solidFill>
                <a:latin typeface="Montserrat Alternates" panose="00000500000000000000" pitchFamily="50" charset="-94"/>
              </a:rPr>
              <a:t>SAĞLIK BİLİMLERİ ENSTİTÜSÜ</a:t>
            </a:r>
          </a:p>
          <a:p>
            <a:pPr algn="ctr"/>
            <a:r>
              <a:rPr lang="tr-TR" sz="3200" b="1" dirty="0" smtClean="0">
                <a:solidFill>
                  <a:schemeClr val="tx1">
                    <a:lumMod val="85000"/>
                    <a:lumOff val="15000"/>
                  </a:schemeClr>
                </a:solidFill>
                <a:latin typeface="Montserrat Alternates" panose="00000500000000000000" pitchFamily="50" charset="-94"/>
              </a:rPr>
              <a:t>2019 BRİFİNG RAPORU</a:t>
            </a:r>
            <a:endParaRPr lang="tr-TR" sz="3200" b="1" dirty="0">
              <a:solidFill>
                <a:schemeClr val="tx1">
                  <a:lumMod val="85000"/>
                  <a:lumOff val="15000"/>
                </a:schemeClr>
              </a:solidFill>
              <a:latin typeface="Montserrat Alternates" panose="00000500000000000000" pitchFamily="50" charset="-94"/>
            </a:endParaRPr>
          </a:p>
        </p:txBody>
      </p:sp>
    </p:spTree>
    <p:extLst>
      <p:ext uri="{BB962C8B-B14F-4D97-AF65-F5344CB8AC3E}">
        <p14:creationId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318054" y="617838"/>
            <a:ext cx="10093410" cy="420130"/>
          </a:xfrm>
        </p:spPr>
        <p:txBody>
          <a:bodyPr>
            <a:normAutofit/>
          </a:bodyPr>
          <a:lstStyle/>
          <a:p>
            <a:r>
              <a:rPr lang="tr-TR" sz="1800" b="1" dirty="0" smtClean="0"/>
              <a:t>       İletişim Bilgileri</a:t>
            </a:r>
            <a:endParaRPr lang="tr-TR" sz="1800" b="1" dirty="0"/>
          </a:p>
        </p:txBody>
      </p:sp>
      <p:sp>
        <p:nvSpPr>
          <p:cNvPr id="3" name="2 İçerik Yer Tutucusu"/>
          <p:cNvSpPr>
            <a:spLocks noGrp="1"/>
          </p:cNvSpPr>
          <p:nvPr>
            <p:ph idx="1"/>
          </p:nvPr>
        </p:nvSpPr>
        <p:spPr>
          <a:xfrm>
            <a:off x="846438" y="1471398"/>
            <a:ext cx="10515600" cy="3257121"/>
          </a:xfrm>
        </p:spPr>
        <p:txBody>
          <a:bodyPr>
            <a:normAutofit/>
          </a:bodyPr>
          <a:lstStyle/>
          <a:p>
            <a:r>
              <a:rPr lang="tr-TR" b="1" dirty="0" smtClean="0"/>
              <a:t> İletişim Bilgileri:</a:t>
            </a:r>
            <a:endParaRPr lang="tr-TR" dirty="0" smtClean="0"/>
          </a:p>
          <a:p>
            <a:r>
              <a:rPr lang="tr-TR" b="1" dirty="0" smtClean="0"/>
              <a:t>Adres:</a:t>
            </a:r>
            <a:r>
              <a:rPr lang="tr-TR" dirty="0" smtClean="0"/>
              <a:t> Siirt Üniversitesi </a:t>
            </a:r>
            <a:r>
              <a:rPr lang="tr-TR" dirty="0" err="1" smtClean="0"/>
              <a:t>Kezer</a:t>
            </a:r>
            <a:r>
              <a:rPr lang="tr-TR" dirty="0" smtClean="0"/>
              <a:t> Yerleşkesi </a:t>
            </a:r>
          </a:p>
          <a:p>
            <a:r>
              <a:rPr lang="tr-TR" dirty="0" smtClean="0"/>
              <a:t>Rektörlük B Blok 2. Kat Merkez SİİRT</a:t>
            </a:r>
            <a:br>
              <a:rPr lang="tr-TR" dirty="0" smtClean="0"/>
            </a:br>
            <a:r>
              <a:rPr lang="tr-TR" b="1" dirty="0" smtClean="0"/>
              <a:t>Telefon:</a:t>
            </a:r>
            <a:r>
              <a:rPr lang="tr-TR" dirty="0" smtClean="0"/>
              <a:t> +90 (484) 212 11 11 </a:t>
            </a:r>
            <a:br>
              <a:rPr lang="tr-TR" dirty="0" smtClean="0"/>
            </a:br>
            <a:r>
              <a:rPr lang="tr-TR" b="1" dirty="0" err="1" smtClean="0"/>
              <a:t>Fax</a:t>
            </a:r>
            <a:r>
              <a:rPr lang="tr-TR" b="1" dirty="0" smtClean="0"/>
              <a:t>:</a:t>
            </a:r>
            <a:r>
              <a:rPr lang="tr-TR" dirty="0" smtClean="0"/>
              <a:t> +90 (484) 2231998 </a:t>
            </a:r>
            <a:br>
              <a:rPr lang="tr-TR" dirty="0" smtClean="0"/>
            </a:br>
            <a:r>
              <a:rPr lang="tr-TR" b="1" dirty="0" smtClean="0"/>
              <a:t>E-Posta: </a:t>
            </a:r>
            <a:r>
              <a:rPr lang="tr-TR" dirty="0" err="1" smtClean="0"/>
              <a:t>sagbil</a:t>
            </a:r>
            <a:r>
              <a:rPr lang="tr-TR" dirty="0" smtClean="0"/>
              <a:t>@</a:t>
            </a:r>
            <a:r>
              <a:rPr lang="tr-TR" dirty="0" err="1" smtClean="0"/>
              <a:t>siirt</a:t>
            </a:r>
            <a:r>
              <a:rPr lang="tr-TR" dirty="0" smtClean="0"/>
              <a:t>.edu.tr</a:t>
            </a:r>
            <a:br>
              <a:rPr lang="tr-TR" dirty="0" smtClean="0"/>
            </a:br>
            <a:r>
              <a:rPr lang="tr-TR" b="1" dirty="0" smtClean="0"/>
              <a:t>Web:</a:t>
            </a:r>
            <a:r>
              <a:rPr lang="tr-TR" dirty="0" smtClean="0"/>
              <a:t> </a:t>
            </a:r>
            <a:r>
              <a:rPr lang="tr-TR" u="sng" dirty="0" smtClean="0">
                <a:hlinkClick r:id="rId2"/>
              </a:rPr>
              <a:t>http://sabe.siirt.edu.tr/</a:t>
            </a:r>
            <a:r>
              <a:rPr lang="tr-TR" dirty="0" smtClean="0"/>
              <a:t> </a:t>
            </a:r>
          </a:p>
          <a:p>
            <a:endParaRPr lang="tr-TR" dirty="0"/>
          </a:p>
        </p:txBody>
      </p:sp>
    </p:spTree>
    <p:extLst>
      <p:ext uri="{BB962C8B-B14F-4D97-AF65-F5344CB8AC3E}">
        <p14:creationId xmlns:p14="http://schemas.microsoft.com/office/powerpoint/2010/main" val="7871582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21725" y="365125"/>
            <a:ext cx="10515600" cy="952929"/>
          </a:xfrm>
        </p:spPr>
        <p:txBody>
          <a:bodyPr>
            <a:normAutofit/>
          </a:bodyPr>
          <a:lstStyle/>
          <a:p>
            <a:r>
              <a:rPr lang="tr-TR" sz="2400" dirty="0" smtClean="0"/>
              <a:t>               Teşkilat Yapısı</a:t>
            </a:r>
            <a:endParaRPr lang="tr-TR" sz="2400" dirty="0"/>
          </a:p>
        </p:txBody>
      </p:sp>
      <p:pic>
        <p:nvPicPr>
          <p:cNvPr id="4" name="Picture 5">
            <a:extLst>
              <a:ext uri="{FF2B5EF4-FFF2-40B4-BE49-F238E27FC236}">
                <a16:creationId xmlns:lc="http://schemas.openxmlformats.org/drawingml/2006/lockedCanvas" xmlns:wpc="http://schemas.microsoft.com/office/word/2010/wordprocessingCanvas" xmlns:mc="http://schemas.openxmlformats.org/markup-compatibility/2006" xmlns:wp14="http://schemas.microsoft.com/office/word/2010/wordprocessingDrawing" xmlns:w14="http://schemas.microsoft.com/office/word/2010/wordml" xmlns:w15="http://schemas.microsoft.com/office/word/2012/wordml" xmlns:wpg="http://schemas.microsoft.com/office/word/2010/wordprocessingGroup" xmlns:wpi="http://schemas.microsoft.com/office/word/2010/wordprocessingInk" xmlns:wps="http://schemas.microsoft.com/office/word/2010/wordprocessingShape" xmlns:a16="http://schemas.microsoft.com/office/drawing/2014/main" xmlns:w16se="http://schemas.microsoft.com/office/word/2015/wordml/symex" xmlns:w16cid="http://schemas.microsoft.com/office/word/2016/wordml/cid" xmlns:w="http://schemas.openxmlformats.org/wordprocessingml/2006/main" xmlns:w10="urn:schemas-microsoft-com:office:word" xmlns:v="urn:schemas-microsoft-com:vml" xmlns:o="urn:schemas-microsoft-com:office:office" xmlns:am3d="http://schemas.microsoft.com/office/drawing/2017/model3d" xmlns:aink="http://schemas.microsoft.com/office/drawing/2016/ink"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 xmlns:wne="http://schemas.microsoft.com/office/word/2006/wordml" xmlns:wp="http://schemas.openxmlformats.org/drawingml/2006/wordprocessingDrawing" xmlns:m="http://schemas.openxmlformats.org/officeDocument/2006/math" xmlns:ve="http://schemas.openxmlformats.org/markup-compatibility/2006" id="{7523757B-F369-4B05-9D64-E170185FE670}"/>
              </a:ext>
            </a:extLst>
          </p:cNvPr>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415403" y="1128583"/>
            <a:ext cx="7087550" cy="5023666"/>
          </a:xfrm>
          <a:prstGeom prst="rect">
            <a:avLst/>
          </a:prstGeom>
          <a:noFill/>
          <a:ln>
            <a:noFill/>
          </a:ln>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13487" y="683741"/>
            <a:ext cx="10515600" cy="650789"/>
          </a:xfrm>
        </p:spPr>
        <p:txBody>
          <a:bodyPr>
            <a:normAutofit fontScale="90000"/>
          </a:bodyPr>
          <a:lstStyle/>
          <a:p>
            <a:r>
              <a:rPr lang="tr-TR" b="1" dirty="0" smtClean="0"/>
              <a:t>        </a:t>
            </a:r>
            <a:r>
              <a:rPr lang="tr-TR" sz="2400" b="1" dirty="0" smtClean="0"/>
              <a:t>Tarihsel Gelişim</a:t>
            </a:r>
            <a:r>
              <a:rPr lang="tr-TR" dirty="0" smtClean="0"/>
              <a:t/>
            </a:r>
            <a:br>
              <a:rPr lang="tr-TR" dirty="0" smtClean="0"/>
            </a:br>
            <a:endParaRPr lang="tr-TR" dirty="0"/>
          </a:p>
        </p:txBody>
      </p:sp>
      <p:sp>
        <p:nvSpPr>
          <p:cNvPr id="3" name="2 İçerik Yer Tutucusu"/>
          <p:cNvSpPr>
            <a:spLocks noGrp="1"/>
          </p:cNvSpPr>
          <p:nvPr>
            <p:ph idx="1"/>
          </p:nvPr>
        </p:nvSpPr>
        <p:spPr/>
        <p:txBody>
          <a:bodyPr/>
          <a:lstStyle/>
          <a:p>
            <a:r>
              <a:rPr lang="tr-TR" dirty="0" smtClean="0"/>
              <a:t>Siirt Üniversitesi Sağlık Bilimleri Enstitüsü 2547 sayılı Kanun'un 19. maddesi gereğince Siirt Üniversitesi bünyesinde 05.06.2015 tarihinde kurulmuştur.</a:t>
            </a:r>
          </a:p>
          <a:p>
            <a:r>
              <a:rPr lang="tr-TR" dirty="0" smtClean="0"/>
              <a:t>Enstitü'nün amacı; Siirt Üniversitesinde Sağlık Bilimlerine dayalı Yüksek Lisans ve Doktora öğretimini, 2547 sayılı Yükseköğretim Kanununun amaç ve İlkeleri doğrultusunda ve "Lisansüstü Eğitim-Öğretim Enstitülerinin Teşkilat ve İşleyiş Yönetmeliği" ile "Lisansüstü Eğitim -Öğretim ve Sınav Yönetmeliği" hükümleri çerçevesinde yürütmektir.</a:t>
            </a:r>
          </a:p>
          <a:p>
            <a:endParaRPr lang="tr-TR" dirty="0"/>
          </a:p>
        </p:txBody>
      </p:sp>
    </p:spTree>
    <p:extLst>
      <p:ext uri="{BB962C8B-B14F-4D97-AF65-F5344CB8AC3E}">
        <p14:creationId xmlns:p14="http://schemas.microsoft.com/office/powerpoint/2010/main" val="5372614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875700" y="631692"/>
            <a:ext cx="6764482" cy="463940"/>
          </a:xfrm>
          <a:prstGeom prst="rect">
            <a:avLst/>
          </a:prstGeom>
          <a:noFill/>
        </p:spPr>
        <p:txBody>
          <a:bodyPr wrap="square" rtlCol="0">
            <a:spAutoFit/>
          </a:bodyPr>
          <a:lstStyle/>
          <a:p>
            <a:r>
              <a:rPr lang="tr-TR" sz="2400" b="1" dirty="0" smtClean="0"/>
              <a:t>MİSYONUMUZ</a:t>
            </a:r>
            <a:endParaRPr lang="tr-TR" sz="2400" b="1" dirty="0"/>
          </a:p>
        </p:txBody>
      </p:sp>
      <p:sp>
        <p:nvSpPr>
          <p:cNvPr id="4" name="3 İçerik Yer Tutucusu"/>
          <p:cNvSpPr>
            <a:spLocks noGrp="1"/>
          </p:cNvSpPr>
          <p:nvPr>
            <p:ph idx="1"/>
          </p:nvPr>
        </p:nvSpPr>
        <p:spPr/>
        <p:txBody>
          <a:bodyPr/>
          <a:lstStyle/>
          <a:p>
            <a:r>
              <a:rPr lang="tr-TR" dirty="0" smtClean="0"/>
              <a:t>Bilimin Işığında sloganıyla, öğrencilerinin araştırmacı potansiyellerini ortaya koymalarına fırsat verecek bir ortamda üst düzeyde lisansüstü eğitim verilmesini sağlayarak; bilimsel ve etik değerlere saygılı, gelenekselliği dışlamadan modernize edebilen, toplumun sosyal ve kültürel gelişimine dinamizm kazandıracak, sabırlı, yenilikçi, paylaşımcı ve mesleki açıdan yetkin, özgüven sahibi ve global bilime katkı yapabilen bilim insanları yetiştirmektir.</a:t>
            </a:r>
          </a:p>
          <a:p>
            <a:endParaRPr lang="tr-TR" dirty="0"/>
          </a:p>
        </p:txBody>
      </p:sp>
    </p:spTree>
    <p:extLst>
      <p:ext uri="{BB962C8B-B14F-4D97-AF65-F5344CB8AC3E}">
        <p14:creationId xmlns:p14="http://schemas.microsoft.com/office/powerpoint/2010/main" val="25047199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VİZYONUMUZ</a:t>
            </a:r>
            <a:endParaRPr lang="tr-TR" sz="2400" b="1" dirty="0"/>
          </a:p>
        </p:txBody>
      </p:sp>
      <p:sp>
        <p:nvSpPr>
          <p:cNvPr id="4" name="3 İçerik Yer Tutucusu"/>
          <p:cNvSpPr>
            <a:spLocks noGrp="1"/>
          </p:cNvSpPr>
          <p:nvPr>
            <p:ph idx="1"/>
          </p:nvPr>
        </p:nvSpPr>
        <p:spPr/>
        <p:txBody>
          <a:bodyPr/>
          <a:lstStyle/>
          <a:p>
            <a:r>
              <a:rPr lang="tr-TR" dirty="0" smtClean="0"/>
              <a:t>Bilimin ışığında, nitelikli öğrenciler tarafından tercih edilen, aldığı eğitimle bölgesel, ulusal ve uluslararası düzeyde yürüttüğü eğitim programlarıyla mesleğini ve yaşam kalitesini geliştireceğine inanan nitelikli bilim insanı yetiştiren, mezunlarının aldıkları eğitimle alanlarında seçkin bir yere sahip olmalarını sağlayan, bilime katkı sunan araştırmalarını artırarak sürdüren, mensubu olmaktan onur duyulan saygın ve tercih edilen bir enstitü olmaktır.</a:t>
            </a:r>
          </a:p>
          <a:p>
            <a:endParaRPr lang="tr-TR" dirty="0"/>
          </a:p>
        </p:txBody>
      </p:sp>
    </p:spTree>
    <p:extLst>
      <p:ext uri="{BB962C8B-B14F-4D97-AF65-F5344CB8AC3E}">
        <p14:creationId xmlns:p14="http://schemas.microsoft.com/office/powerpoint/2010/main" val="8532814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DEĞERLER</a:t>
            </a:r>
            <a:endParaRPr lang="tr-TR" sz="2400" b="1" dirty="0"/>
          </a:p>
        </p:txBody>
      </p:sp>
      <p:sp>
        <p:nvSpPr>
          <p:cNvPr id="4" name="3 İçerik Yer Tutucusu"/>
          <p:cNvSpPr>
            <a:spLocks noGrp="1"/>
          </p:cNvSpPr>
          <p:nvPr>
            <p:ph idx="1"/>
          </p:nvPr>
        </p:nvSpPr>
        <p:spPr/>
        <p:txBody>
          <a:bodyPr>
            <a:normAutofit fontScale="55000" lnSpcReduction="20000"/>
          </a:bodyPr>
          <a:lstStyle/>
          <a:p>
            <a:r>
              <a:rPr lang="tr-TR" b="1" dirty="0" smtClean="0"/>
              <a:t>Değerler</a:t>
            </a:r>
            <a:endParaRPr lang="tr-TR" dirty="0" smtClean="0"/>
          </a:p>
          <a:p>
            <a:r>
              <a:rPr lang="tr-TR" b="1" dirty="0" smtClean="0"/>
              <a:t>-</a:t>
            </a:r>
            <a:r>
              <a:rPr lang="tr-TR" dirty="0" smtClean="0"/>
              <a:t>Personeli Güçlendirmek</a:t>
            </a:r>
          </a:p>
          <a:p>
            <a:r>
              <a:rPr lang="tr-TR" dirty="0" smtClean="0"/>
              <a:t>-Eğitimde Kaliteyi Geliştirmek</a:t>
            </a:r>
          </a:p>
          <a:p>
            <a:r>
              <a:rPr lang="tr-TR" dirty="0" smtClean="0"/>
              <a:t>-Araştırmacılığı teşvik etmek</a:t>
            </a:r>
          </a:p>
          <a:p>
            <a:r>
              <a:rPr lang="tr-TR" dirty="0" smtClean="0"/>
              <a:t>-Evrensel Değerlere ve insan haklarına saygı duymak</a:t>
            </a:r>
          </a:p>
          <a:p>
            <a:r>
              <a:rPr lang="tr-TR" dirty="0" smtClean="0"/>
              <a:t>-Gelişeme açık bir yönetim </a:t>
            </a:r>
            <a:r>
              <a:rPr lang="tr-TR" dirty="0" err="1" smtClean="0"/>
              <a:t>politıkası</a:t>
            </a:r>
            <a:r>
              <a:rPr lang="tr-TR" dirty="0" smtClean="0"/>
              <a:t> izlemek</a:t>
            </a:r>
          </a:p>
          <a:p>
            <a:r>
              <a:rPr lang="tr-TR" dirty="0" smtClean="0"/>
              <a:t>-Kaynakları etkili </a:t>
            </a:r>
            <a:r>
              <a:rPr lang="tr-TR" dirty="0" err="1" smtClean="0"/>
              <a:t>kulanmak</a:t>
            </a:r>
            <a:endParaRPr lang="tr-TR" dirty="0" smtClean="0"/>
          </a:p>
          <a:p>
            <a:r>
              <a:rPr lang="tr-TR" dirty="0" smtClean="0"/>
              <a:t>-Katılımcı Yönetim anlayışı</a:t>
            </a:r>
          </a:p>
          <a:p>
            <a:r>
              <a:rPr lang="tr-TR" dirty="0" smtClean="0"/>
              <a:t>-Yönetimde Adil ve tutarlı olmak</a:t>
            </a:r>
          </a:p>
          <a:p>
            <a:r>
              <a:rPr lang="tr-TR" dirty="0" smtClean="0"/>
              <a:t>-Özgürlük ve Disiplini birlikte gözetmek</a:t>
            </a:r>
          </a:p>
          <a:p>
            <a:r>
              <a:rPr lang="tr-TR" dirty="0" smtClean="0"/>
              <a:t>-Liyakat ve başarıya önem vermek</a:t>
            </a:r>
          </a:p>
          <a:p>
            <a:r>
              <a:rPr lang="tr-TR" dirty="0" smtClean="0"/>
              <a:t>-Etkin kurumsal iletişime açık olmak</a:t>
            </a:r>
          </a:p>
          <a:p>
            <a:r>
              <a:rPr lang="tr-TR" dirty="0" smtClean="0"/>
              <a:t>-</a:t>
            </a:r>
            <a:r>
              <a:rPr lang="tr-TR" dirty="0" err="1" smtClean="0"/>
              <a:t>Şefaf</a:t>
            </a:r>
            <a:r>
              <a:rPr lang="tr-TR" dirty="0" smtClean="0"/>
              <a:t> ve hesap </a:t>
            </a:r>
            <a:r>
              <a:rPr lang="tr-TR" dirty="0" err="1" smtClean="0"/>
              <a:t>verebirlilik</a:t>
            </a:r>
            <a:r>
              <a:rPr lang="tr-TR" dirty="0" smtClean="0"/>
              <a:t> olmak  </a:t>
            </a:r>
          </a:p>
          <a:p>
            <a:r>
              <a:rPr lang="tr-TR" dirty="0" smtClean="0"/>
              <a:t>-Risk üstlenebilmek.</a:t>
            </a:r>
          </a:p>
          <a:p>
            <a:endParaRPr lang="tr-TR" dirty="0" smtClean="0"/>
          </a:p>
          <a:p>
            <a:endParaRPr lang="tr-TR" dirty="0"/>
          </a:p>
        </p:txBody>
      </p:sp>
    </p:spTree>
    <p:extLst>
      <p:ext uri="{BB962C8B-B14F-4D97-AF65-F5344CB8AC3E}">
        <p14:creationId xmlns:p14="http://schemas.microsoft.com/office/powerpoint/2010/main" val="18609970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HEDEFLER</a:t>
            </a:r>
            <a:endParaRPr lang="tr-TR" sz="2400" b="1" dirty="0"/>
          </a:p>
        </p:txBody>
      </p:sp>
      <p:sp>
        <p:nvSpPr>
          <p:cNvPr id="4" name="3 İçerik Yer Tutucusu"/>
          <p:cNvSpPr>
            <a:spLocks noGrp="1"/>
          </p:cNvSpPr>
          <p:nvPr>
            <p:ph idx="1"/>
          </p:nvPr>
        </p:nvSpPr>
        <p:spPr/>
        <p:txBody>
          <a:bodyPr>
            <a:normAutofit/>
          </a:bodyPr>
          <a:lstStyle/>
          <a:p>
            <a:r>
              <a:rPr lang="tr-TR" b="1" dirty="0" smtClean="0"/>
              <a:t>-</a:t>
            </a:r>
            <a:r>
              <a:rPr lang="tr-TR" dirty="0" smtClean="0"/>
              <a:t>Lisansüstü Eğitim programlarının Sayısını ve niteliğini artırmak</a:t>
            </a:r>
          </a:p>
          <a:p>
            <a:r>
              <a:rPr lang="tr-TR" dirty="0" smtClean="0"/>
              <a:t>- Lisansüstü Eğitim-Öğretim ve sınav Yönetmeliğinde gerekli düzenlemeler yapmak</a:t>
            </a:r>
          </a:p>
          <a:p>
            <a:r>
              <a:rPr lang="tr-TR" dirty="0" smtClean="0"/>
              <a:t>- Lisansüstü  programlarındaki yabancı uyruklu öğrenci sayısını artırmak</a:t>
            </a:r>
          </a:p>
          <a:p>
            <a:r>
              <a:rPr lang="tr-TR" dirty="0" smtClean="0"/>
              <a:t>- Lisansüstü  programlarında yer alan dersleri yapısal olarak güçlendirmek</a:t>
            </a:r>
          </a:p>
          <a:p>
            <a:r>
              <a:rPr lang="tr-TR" dirty="0" smtClean="0"/>
              <a:t>-Tezlerden makale yayını teşvik etmek ,ulusal ve uluslar arası bilimsel etkinliklere katılımı artırmak.</a:t>
            </a:r>
          </a:p>
          <a:p>
            <a:endParaRPr lang="tr-TR" dirty="0"/>
          </a:p>
        </p:txBody>
      </p:sp>
    </p:spTree>
    <p:extLst>
      <p:ext uri="{BB962C8B-B14F-4D97-AF65-F5344CB8AC3E}">
        <p14:creationId xmlns:p14="http://schemas.microsoft.com/office/powerpoint/2010/main" val="37036996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755823" y="271849"/>
            <a:ext cx="8594123" cy="1325563"/>
          </a:xfrm>
        </p:spPr>
        <p:txBody>
          <a:bodyPr>
            <a:normAutofit/>
          </a:bodyPr>
          <a:lstStyle/>
          <a:p>
            <a:r>
              <a:rPr lang="tr-TR" sz="1400" dirty="0" smtClean="0"/>
              <a:t>                 </a:t>
            </a:r>
            <a:r>
              <a:rPr lang="tr-TR" sz="1600" b="1" dirty="0" smtClean="0"/>
              <a:t>Sağlık Bilimleri Enstitüsü Veteriner Fak. iç Has Anabilim Dalı ‘</a:t>
            </a:r>
            <a:r>
              <a:rPr lang="tr-TR" sz="1600" b="1" dirty="0" err="1" smtClean="0"/>
              <a:t>nda</a:t>
            </a:r>
            <a:r>
              <a:rPr lang="tr-TR" sz="1600" b="1" dirty="0" smtClean="0"/>
              <a:t> Doktora Programın  Açılması</a:t>
            </a:r>
            <a:r>
              <a:rPr lang="tr-TR" sz="1600" dirty="0" smtClean="0"/>
              <a:t>.</a:t>
            </a:r>
            <a:endParaRPr lang="tr-TR" sz="1600" dirty="0"/>
          </a:p>
        </p:txBody>
      </p:sp>
      <p:sp>
        <p:nvSpPr>
          <p:cNvPr id="3" name="2 İçerik Yer Tutucusu"/>
          <p:cNvSpPr>
            <a:spLocks noGrp="1"/>
          </p:cNvSpPr>
          <p:nvPr>
            <p:ph idx="1"/>
          </p:nvPr>
        </p:nvSpPr>
        <p:spPr/>
        <p:txBody>
          <a:bodyPr>
            <a:normAutofit fontScale="92500" lnSpcReduction="10000"/>
          </a:bodyPr>
          <a:lstStyle/>
          <a:p>
            <a:r>
              <a:rPr lang="tr-TR" sz="2000" dirty="0" smtClean="0"/>
              <a:t>Enstitü Kurulu 01/02/2019 tarihinde saat 15:00’te Kurul Başkanı Doç. Dr. Tuncay TUFAN başkanlığında, aşağıda imzaları bulunan üyelerin katılımıyla toplanarak gündemdeki konuları görüşmüş ve aşağıdaki kararları almıştır.</a:t>
            </a:r>
          </a:p>
          <a:p>
            <a:r>
              <a:rPr lang="tr-TR" sz="2000" dirty="0" smtClean="0"/>
              <a:t> </a:t>
            </a:r>
            <a:r>
              <a:rPr lang="tr-TR" sz="2000" b="1" dirty="0" smtClean="0"/>
              <a:t>Gündem Maddeleri: </a:t>
            </a:r>
          </a:p>
          <a:p>
            <a:r>
              <a:rPr lang="tr-TR" sz="2000" dirty="0" smtClean="0"/>
              <a:t>1- Veteriner Fakültesi İç hastalıkları Anabilim Dalı'nda Doktora Programının Açılması. </a:t>
            </a:r>
          </a:p>
          <a:p>
            <a:r>
              <a:rPr lang="tr-TR" sz="2000" b="1" dirty="0" smtClean="0"/>
              <a:t>KARAR NO: 2019/01-01 </a:t>
            </a:r>
            <a:r>
              <a:rPr lang="tr-TR" sz="2000" dirty="0" smtClean="0"/>
              <a:t>Veteriner Fakültesi İç hastalıkları Anabilim Dalı'nda Doktora Programının Açılması. Yükseköğretim Kurulu Başkanlığı, Eğitim Öğretim Dairesi Başkanlığının 31/05/2016 tarih ve 75850160-104.01.04.01-32526 sayılı yazısı ve Siirt Üniversitesi Veteriner Fakültesi İç hastalıkları Anabilim Dalı'nda doktora programı açılabilmesi ile ilgili Veteriner Fakültesi Dekanlığı'nın 01.02.2019 tarihli ve 2224 sayılı yazısı ve ekleri incelendi. Yapılan değerlendirme sonucunda Veteriner Fakültesi bünyesinde " İç Hastalıkları Anabilim Dalı Doktora Programı” açılması uygun görülmüş olup ve alınan kararın Siirt Üniversitesi Senatosunda görüşülmek üzere Öğrenci İşleri Daire Başkanlığı'na gönderilmesine oy birliğiyle karar verildi.</a:t>
            </a:r>
          </a:p>
          <a:p>
            <a:r>
              <a:rPr lang="tr-TR" sz="2000" dirty="0" smtClean="0"/>
              <a:t>Kurul Üyeleri: Doç. Dr. Tuncay TUFAN Kurul Başkanı</a:t>
            </a:r>
          </a:p>
          <a:p>
            <a:r>
              <a:rPr lang="tr-TR" sz="2000" dirty="0" smtClean="0"/>
              <a:t> Prof. Dr. Nihat ŞINDAK Kurul Üyesi Prof. Dr. Cafer SAKA Kurul Üyesi Dr. </a:t>
            </a:r>
            <a:r>
              <a:rPr lang="tr-TR" sz="2000" dirty="0" err="1" smtClean="0"/>
              <a:t>Öğr</a:t>
            </a:r>
            <a:r>
              <a:rPr lang="tr-TR" sz="2000" dirty="0" smtClean="0"/>
              <a:t>. Üyesi Özgür Yaşar</a:t>
            </a:r>
            <a:endParaRPr lang="tr-TR" sz="2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Eğitim- Öğretim Hizmeti Sunan Birimleri</a:t>
            </a:r>
            <a:endParaRPr lang="tr-TR" sz="2400" b="1" dirty="0"/>
          </a:p>
        </p:txBody>
      </p:sp>
      <p:sp>
        <p:nvSpPr>
          <p:cNvPr id="4" name="3 İçerik Yer Tutucusu"/>
          <p:cNvSpPr>
            <a:spLocks noGrp="1"/>
          </p:cNvSpPr>
          <p:nvPr>
            <p:ph idx="1"/>
          </p:nvPr>
        </p:nvSpPr>
        <p:spPr/>
        <p:txBody>
          <a:bodyPr>
            <a:normAutofit fontScale="70000" lnSpcReduction="20000"/>
          </a:bodyPr>
          <a:lstStyle/>
          <a:p>
            <a:pPr>
              <a:buNone/>
            </a:pPr>
            <a:r>
              <a:rPr lang="tr-TR" b="1" dirty="0" smtClean="0"/>
              <a:t> </a:t>
            </a:r>
            <a:endParaRPr lang="tr-TR" dirty="0" smtClean="0"/>
          </a:p>
          <a:p>
            <a:r>
              <a:rPr lang="tr-TR" dirty="0" smtClean="0"/>
              <a:t>Enstitümüzde henüz açılmış lisansüstü programlar bulunmamaktadır. Ancak Siirt Üniversitesi Akademik kadro olarak her geçen yıl kendini yenilemekte ve yeni akademik personel alımları ile büyümektedir. Bu doğrultuda Enstitümüz ile ilgili fakülte ve yüksekokullarda lisansüstü yönetmeliğine uygun öğretim üyesine ulaşıldığı takdirde lisansüstü program açılması için çalışmalar başlanacaktır. 2018 yılı içerisinde Veteriner İç Hastalıklar Anabilim Dalında doktora programı açılması için YÖK’e müracaat edilmiş ancak ilgili anabilim dalında görevlendirilmesi planlanan öğretim üye sayısının yeterli sayıda olmadığı bildirilmiş ve YÖK tarafından programın açılması uygun görülmemiştir. Ayrıca yeni kurulan Tıp Fakültesi de enstitümüz için dinamizm sağlamıştır. Üniversitemiz öğretim üyesi sayısını her geçen yıl güçlendirmektedir. Bu çerçevede Enstitümüz ile ilgili Veteriner, Tıp fakülteleri ve diğer fakülte ve yüksekokullara öğretim üyeleri alınmakta olup 2019 yılında enstitümüz kapsamında lisansüstü programlar açılması için faaliyetlere devam edilecektir. Enstitümüzde öncelikli olarak 2019 yılı içerisinde üniversitemizde lisans düzeyinde eğitim-öğretim vermekte olan Veteriner Fakültesi, Sağlık Yüksekokulu ve Beden Eğitimi ve Spor Yüksek Okulu’ndaki ve henüz kurulum aşaması devam eden Tıp Fakültesinde yeterli şartlar sağlandığı takdirde çeşitli anabilim Dallarında lisansüstü program açılması planlanmaktadır. </a:t>
            </a:r>
          </a:p>
          <a:p>
            <a:endParaRPr lang="tr-TR" dirty="0"/>
          </a:p>
        </p:txBody>
      </p:sp>
    </p:spTree>
    <p:extLst>
      <p:ext uri="{BB962C8B-B14F-4D97-AF65-F5344CB8AC3E}">
        <p14:creationId xmlns:p14="http://schemas.microsoft.com/office/powerpoint/2010/main" val="33823328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Araştırma Faaliyetinin Yürütüldüğü Birimler</a:t>
            </a:r>
            <a:endParaRPr lang="tr-TR" sz="2400" b="1" dirty="0"/>
          </a:p>
        </p:txBody>
      </p:sp>
      <p:sp>
        <p:nvSpPr>
          <p:cNvPr id="4" name="3 İçerik Yer Tutucusu"/>
          <p:cNvSpPr>
            <a:spLocks noGrp="1"/>
          </p:cNvSpPr>
          <p:nvPr>
            <p:ph idx="1"/>
          </p:nvPr>
        </p:nvSpPr>
        <p:spPr>
          <a:xfrm>
            <a:off x="681681" y="1141885"/>
            <a:ext cx="10515600" cy="4351338"/>
          </a:xfrm>
        </p:spPr>
        <p:txBody>
          <a:bodyPr/>
          <a:lstStyle/>
          <a:p>
            <a:pPr>
              <a:buNone/>
            </a:pPr>
            <a:r>
              <a:rPr lang="tr-TR" b="1" dirty="0" smtClean="0"/>
              <a:t> </a:t>
            </a:r>
            <a:endParaRPr lang="tr-TR" dirty="0" smtClean="0"/>
          </a:p>
          <a:p>
            <a:r>
              <a:rPr lang="tr-TR" dirty="0" smtClean="0"/>
              <a:t>Birimimizde aktif lisansüstü program(</a:t>
            </a:r>
            <a:r>
              <a:rPr lang="tr-TR" dirty="0" err="1" smtClean="0"/>
              <a:t>lar</a:t>
            </a:r>
            <a:r>
              <a:rPr lang="tr-TR" dirty="0" smtClean="0"/>
              <a:t>) bulunmadığından dolayı araştırma faaliyetlerimizde sınırlıdır. Tıp Fakültesi (kurulma aşamasında) Önümüzdeki yıllarda Veteriner Fakültesi, Sağlık Yüksekokulu ve Beden Eğitimi ve Spor Yüksek Okulunda bulunan öğretim üyeleri ile birlikte bu alanlarda kendi alanlarında araştırma faaliyetlerinin gerçekleştirilmesi planlanmaktadır.</a:t>
            </a:r>
          </a:p>
          <a:p>
            <a:endParaRPr lang="tr-TR" dirty="0"/>
          </a:p>
        </p:txBody>
      </p:sp>
    </p:spTree>
    <p:extLst>
      <p:ext uri="{BB962C8B-B14F-4D97-AF65-F5344CB8AC3E}">
        <p14:creationId xmlns:p14="http://schemas.microsoft.com/office/powerpoint/2010/main" val="27947295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46438" y="568411"/>
            <a:ext cx="10515600" cy="502508"/>
          </a:xfrm>
        </p:spPr>
        <p:txBody>
          <a:bodyPr>
            <a:normAutofit/>
          </a:bodyPr>
          <a:lstStyle/>
          <a:p>
            <a:r>
              <a:rPr lang="tr-TR" sz="2000" dirty="0" smtClean="0"/>
              <a:t>              Görev Yetki ve Sorumluklar</a:t>
            </a:r>
            <a:endParaRPr lang="tr-TR" sz="2000" dirty="0"/>
          </a:p>
        </p:txBody>
      </p:sp>
      <p:sp>
        <p:nvSpPr>
          <p:cNvPr id="3" name="2 İçerik Yer Tutucusu"/>
          <p:cNvSpPr>
            <a:spLocks noGrp="1"/>
          </p:cNvSpPr>
          <p:nvPr>
            <p:ph idx="1"/>
          </p:nvPr>
        </p:nvSpPr>
        <p:spPr>
          <a:xfrm>
            <a:off x="821724" y="996779"/>
            <a:ext cx="10515600" cy="5082745"/>
          </a:xfrm>
        </p:spPr>
        <p:txBody>
          <a:bodyPr>
            <a:normAutofit fontScale="32500" lnSpcReduction="20000"/>
          </a:bodyPr>
          <a:lstStyle/>
          <a:p>
            <a:pPr>
              <a:buNone/>
            </a:pPr>
            <a:endParaRPr lang="tr-TR" dirty="0" smtClean="0"/>
          </a:p>
          <a:p>
            <a:r>
              <a:rPr lang="tr-TR" sz="3200" b="1" dirty="0" smtClean="0"/>
              <a:t>    Müdür</a:t>
            </a:r>
            <a:endParaRPr lang="tr-TR" sz="3200" dirty="0" smtClean="0"/>
          </a:p>
          <a:p>
            <a:r>
              <a:rPr lang="tr-TR" sz="3200" dirty="0" smtClean="0"/>
              <a:t>Enstitü ve birimlerinin temsilcisi olan Müdür, Rektörlüğe bağlı Enstitülerde doğrudan Rektör tarafından üç yıl süre ile atanır. Süresi biten Müdür yeniden atanabilir.</a:t>
            </a:r>
          </a:p>
          <a:p>
            <a:r>
              <a:rPr lang="tr-TR" sz="3200" b="1" dirty="0" smtClean="0"/>
              <a:t>Görevleri:</a:t>
            </a:r>
            <a:br>
              <a:rPr lang="tr-TR" sz="3200" b="1" dirty="0" smtClean="0"/>
            </a:br>
            <a:endParaRPr lang="tr-TR" sz="3200" dirty="0" smtClean="0"/>
          </a:p>
          <a:p>
            <a:pPr lvl="0"/>
            <a:r>
              <a:rPr lang="tr-TR" sz="3200" dirty="0" smtClean="0"/>
              <a:t>Enstitü kurullarına başkanlık etmek, enstitü kurullarının kararlarını uygulamak ve enstitü birimleri arasında düzenli çalışmayı sağlamak, </a:t>
            </a:r>
          </a:p>
          <a:p>
            <a:pPr lvl="0"/>
            <a:r>
              <a:rPr lang="tr-TR" sz="3200" dirty="0" smtClean="0"/>
              <a:t>Her öğretim yılı sonunda ve istendiğinde enstitü genel durumu ve işleyişi hakkında Rektöre rapor vermek, </a:t>
            </a:r>
          </a:p>
          <a:p>
            <a:pPr lvl="0"/>
            <a:r>
              <a:rPr lang="tr-TR" sz="3200" dirty="0" smtClean="0"/>
              <a:t>Enstitünün ödenek ve kadro ihtiyaçlarını gerekçesi ile birlikte rektörlüğe bildirmek, enstitü bütçesi ile ilgili öneriyi enstitü yönetim kurulunun da görüşünü aldıktan sonra rektörlüğe sunmak, </a:t>
            </a:r>
          </a:p>
          <a:p>
            <a:pPr lvl="0"/>
            <a:r>
              <a:rPr lang="tr-TR" sz="3200" dirty="0" smtClean="0"/>
              <a:t>Harcama yetkilisi olarak harcama talimatlarının bütçe ilke ve esaslarına, kanun, tüzük ve yönetmelikler ile diğer mevzuata uygun olmasından, ödeneklerin etkili, ekonomik ve verimli kullanılmasından ve bu Kanun çerçevesinde yapmaları gereken diğer işlemlerden sorumlu olmak, </a:t>
            </a:r>
          </a:p>
          <a:p>
            <a:pPr lvl="0"/>
            <a:r>
              <a:rPr lang="tr-TR" sz="3200" dirty="0" smtClean="0"/>
              <a:t>Enstitü fiziki koşullarını dikkate alarak öğrenci kapasitesini ayarlamak, başarısını arttırıcı önlemleri almak,</a:t>
            </a:r>
          </a:p>
          <a:p>
            <a:pPr lvl="0"/>
            <a:r>
              <a:rPr lang="tr-TR" sz="3200" dirty="0" smtClean="0"/>
              <a:t>Stratejik planı hazırlamak ve uygulanabilirliğini kontrol etmek,</a:t>
            </a:r>
          </a:p>
          <a:p>
            <a:pPr lvl="0"/>
            <a:r>
              <a:rPr lang="tr-TR" sz="3200" dirty="0" smtClean="0"/>
              <a:t>Enstitünün birimleri ve her düzeydeki personeli üzerinde genel gözetim ve denetim görevini sürdürmek, </a:t>
            </a:r>
          </a:p>
          <a:p>
            <a:pPr lvl="0"/>
            <a:r>
              <a:rPr lang="tr-TR" sz="3200" dirty="0" smtClean="0"/>
              <a:t>Enstitünün ve bağlı birimlerinin öğretim kapasitesinin akılcı bir şekilde kullanılmasını sağlamak,</a:t>
            </a:r>
          </a:p>
          <a:p>
            <a:pPr lvl="0"/>
            <a:r>
              <a:rPr lang="tr-TR" sz="3200" dirty="0" smtClean="0"/>
              <a:t>Eğitim - öğretim, bilimsel araştırma ve yayın faaliyetlerinin düzenli bir şekilde yürütülmesini sağlamak, </a:t>
            </a:r>
          </a:p>
          <a:p>
            <a:pPr lvl="0"/>
            <a:r>
              <a:rPr lang="tr-TR" sz="3200" dirty="0" smtClean="0"/>
              <a:t>Tasarruf ilkelerine uygun hareket etmek,</a:t>
            </a:r>
          </a:p>
          <a:p>
            <a:pPr lvl="0"/>
            <a:r>
              <a:rPr lang="tr-TR" sz="3200" dirty="0" smtClean="0"/>
              <a:t>Çalışan personellere adil ve eşit bir yaklaşım sergilemek,</a:t>
            </a:r>
          </a:p>
          <a:p>
            <a:pPr lvl="0"/>
            <a:r>
              <a:rPr lang="tr-TR" sz="3200" dirty="0" smtClean="0"/>
              <a:t>Birime ait varlıkların, kaynakların ve tahsis edilen hizmetlerin; doğruluk, dürüstlük ve şeffaflık ilkesiyle etkin ve verimli kullanılmasını, korunmasını sağlamak, gözetlemek, denetlemek,</a:t>
            </a:r>
          </a:p>
          <a:p>
            <a:pPr lvl="0"/>
            <a:r>
              <a:rPr lang="tr-TR" sz="3200" dirty="0" smtClean="0"/>
              <a:t>Enstitünün öğretim kapasitesinin rasyonel bir şekilde kullanılmasında ve geliştirilmesinde gerektiği zaman güvenlik önlemlerinin alınmasında, öğrencilere gerekli sosyal hizmetlerin sağlanmasında, eğitim - öğretim, bilimsel araştırma ve yayını faaliyetlerinin düzenli bir şekilde yürütülmesinde, bütün faaliyetlerin gözetim ve denetiminin yapılmasında, takip ve kontrol edilmesinde ve sonuçlarının alınmasında rektöre karşı birinci derecede sorumludur.</a:t>
            </a:r>
          </a:p>
          <a:p>
            <a:pPr lvl="0"/>
            <a:r>
              <a:rPr lang="tr-TR" sz="3200" dirty="0" smtClean="0"/>
              <a:t>Üniversite Rektörü tarafından yasalar, yönetmelikler çerçevesinde verdiği diğer görevleri yerine getirmektir.</a:t>
            </a:r>
          </a:p>
          <a:p>
            <a:pPr lvl="0"/>
            <a:r>
              <a:rPr lang="tr-TR" sz="3200" dirty="0" smtClean="0"/>
              <a:t>Harcama yetkilisi görevini yürütmek.</a:t>
            </a:r>
          </a:p>
          <a:p>
            <a:pPr>
              <a:buNone/>
            </a:pPr>
            <a:endParaRPr lang="tr-TR"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Personel İletişim Bilgileri ve Kalite Komisyon Üyeleri</a:t>
            </a:r>
            <a:endParaRPr lang="tr-TR" sz="2400" b="1" dirty="0"/>
          </a:p>
        </p:txBody>
      </p:sp>
      <p:sp>
        <p:nvSpPr>
          <p:cNvPr id="4" name="3 İçerik Yer Tutucusu"/>
          <p:cNvSpPr>
            <a:spLocks noGrp="1"/>
          </p:cNvSpPr>
          <p:nvPr>
            <p:ph idx="1"/>
          </p:nvPr>
        </p:nvSpPr>
        <p:spPr>
          <a:xfrm>
            <a:off x="928816" y="1120346"/>
            <a:ext cx="10515600" cy="4942703"/>
          </a:xfrm>
        </p:spPr>
        <p:txBody>
          <a:bodyPr>
            <a:normAutofit fontScale="25000" lnSpcReduction="20000"/>
          </a:bodyPr>
          <a:lstStyle/>
          <a:p>
            <a:r>
              <a:rPr lang="tr-TR" sz="4000" b="1" u="sng" dirty="0" smtClean="0"/>
              <a:t>1.İletişim Bilgileri</a:t>
            </a:r>
            <a:endParaRPr lang="tr-TR" sz="4000" dirty="0" smtClean="0"/>
          </a:p>
          <a:p>
            <a:r>
              <a:rPr lang="tr-TR" sz="4000" dirty="0" smtClean="0"/>
              <a:t>a) </a:t>
            </a:r>
            <a:r>
              <a:rPr lang="tr-TR" sz="4000" u="sng" dirty="0" smtClean="0"/>
              <a:t>Enstitü Kalite Değerlendirme Komisyonu Başkanı</a:t>
            </a:r>
            <a:endParaRPr lang="tr-TR" sz="4000" dirty="0" smtClean="0"/>
          </a:p>
          <a:p>
            <a:r>
              <a:rPr lang="tr-TR" sz="4000" dirty="0" smtClean="0"/>
              <a:t>Adı Soyadı	:	Doç. Dr. Tuncay TUFAN </a:t>
            </a:r>
          </a:p>
          <a:p>
            <a:r>
              <a:rPr lang="tr-TR" sz="4000" dirty="0" smtClean="0"/>
              <a:t>Adres	:	Rektörlük Binası B Blok 2. Kat </a:t>
            </a:r>
            <a:r>
              <a:rPr lang="tr-TR" sz="4000" dirty="0" err="1" smtClean="0"/>
              <a:t>Kezer</a:t>
            </a:r>
            <a:r>
              <a:rPr lang="tr-TR" sz="4000" dirty="0" smtClean="0"/>
              <a:t> Yerleşkesi Merkez/SİİRT</a:t>
            </a:r>
          </a:p>
          <a:p>
            <a:r>
              <a:rPr lang="tr-TR" sz="4000" dirty="0" smtClean="0"/>
              <a:t>Telefon	:	0484 212 11 11-3387</a:t>
            </a:r>
          </a:p>
          <a:p>
            <a:r>
              <a:rPr lang="tr-TR" sz="4000" dirty="0" smtClean="0"/>
              <a:t>e-Posta	:	 :          </a:t>
            </a:r>
            <a:r>
              <a:rPr lang="tr-TR" sz="4000" dirty="0" err="1" smtClean="0"/>
              <a:t>tuncaytufan</a:t>
            </a:r>
            <a:r>
              <a:rPr lang="tr-TR" sz="4000" dirty="0" smtClean="0"/>
              <a:t> @ </a:t>
            </a:r>
            <a:r>
              <a:rPr lang="tr-TR" sz="4000" dirty="0" err="1" smtClean="0"/>
              <a:t>siirt</a:t>
            </a:r>
            <a:r>
              <a:rPr lang="tr-TR" sz="4000" dirty="0" smtClean="0"/>
              <a:t>.edu.tr</a:t>
            </a:r>
          </a:p>
          <a:p>
            <a:r>
              <a:rPr lang="tr-TR" sz="4000" u="sng" dirty="0" smtClean="0"/>
              <a:t>b) Enstitü Kalite Değerlendirme Komisyon Üyesi</a:t>
            </a:r>
            <a:endParaRPr lang="tr-TR" sz="4000" dirty="0" smtClean="0"/>
          </a:p>
          <a:p>
            <a:r>
              <a:rPr lang="tr-TR" sz="4000" dirty="0" smtClean="0"/>
              <a:t>Adı Soyadı	:          </a:t>
            </a:r>
            <a:r>
              <a:rPr lang="tr-TR" sz="4000" dirty="0" err="1" smtClean="0"/>
              <a:t>Dr.öğr</a:t>
            </a:r>
            <a:r>
              <a:rPr lang="tr-TR" sz="4000" dirty="0" smtClean="0"/>
              <a:t>.Üyesi Özgür Yaşar ÇELİK </a:t>
            </a:r>
          </a:p>
          <a:p>
            <a:r>
              <a:rPr lang="tr-TR" sz="4000" dirty="0" smtClean="0"/>
              <a:t>Adres	:	Rektörlük Binası B Blok 2. Kat </a:t>
            </a:r>
            <a:r>
              <a:rPr lang="tr-TR" sz="4000" dirty="0" err="1" smtClean="0"/>
              <a:t>Kezer</a:t>
            </a:r>
            <a:r>
              <a:rPr lang="tr-TR" sz="4000" dirty="0" smtClean="0"/>
              <a:t> Yerleşkesi Merkez/SİİRT</a:t>
            </a:r>
          </a:p>
          <a:p>
            <a:r>
              <a:rPr lang="tr-TR" sz="4000" dirty="0" smtClean="0"/>
              <a:t>Telefon	:	0484 212 11 11-3263</a:t>
            </a:r>
          </a:p>
          <a:p>
            <a:r>
              <a:rPr lang="tr-TR" sz="4000" dirty="0" smtClean="0"/>
              <a:t>e-Posta	:	</a:t>
            </a:r>
            <a:r>
              <a:rPr lang="tr-TR" sz="4000" u="sng" dirty="0" err="1" smtClean="0">
                <a:hlinkClick r:id="rId2"/>
              </a:rPr>
              <a:t>oyc</a:t>
            </a:r>
            <a:r>
              <a:rPr lang="tr-TR" sz="4000" u="sng" dirty="0" smtClean="0">
                <a:hlinkClick r:id="rId2"/>
              </a:rPr>
              <a:t>@</a:t>
            </a:r>
            <a:r>
              <a:rPr lang="tr-TR" sz="4000" u="sng" dirty="0" err="1" smtClean="0">
                <a:hlinkClick r:id="rId2"/>
              </a:rPr>
              <a:t>siirt</a:t>
            </a:r>
            <a:r>
              <a:rPr lang="tr-TR" sz="4000" u="sng" dirty="0" smtClean="0">
                <a:hlinkClick r:id="rId2"/>
              </a:rPr>
              <a:t>.edu.tr</a:t>
            </a:r>
            <a:endParaRPr lang="tr-TR" sz="4000" dirty="0" smtClean="0"/>
          </a:p>
          <a:p>
            <a:r>
              <a:rPr lang="tr-TR" sz="4000" dirty="0" smtClean="0"/>
              <a:t>c) </a:t>
            </a:r>
            <a:r>
              <a:rPr lang="tr-TR" sz="4000" u="sng" dirty="0" smtClean="0"/>
              <a:t>Enstitü Kalite Değerlendirme Komisyon Üyesi</a:t>
            </a:r>
            <a:endParaRPr lang="tr-TR" sz="4000" dirty="0" smtClean="0"/>
          </a:p>
          <a:p>
            <a:r>
              <a:rPr lang="tr-TR" sz="4000" dirty="0" smtClean="0"/>
              <a:t>Adı Soyadı	:	</a:t>
            </a:r>
            <a:r>
              <a:rPr lang="tr-TR" sz="4000" dirty="0" err="1" smtClean="0"/>
              <a:t>Gülahmet</a:t>
            </a:r>
            <a:r>
              <a:rPr lang="tr-TR" sz="4000" dirty="0" smtClean="0"/>
              <a:t> İPEK </a:t>
            </a:r>
          </a:p>
          <a:p>
            <a:r>
              <a:rPr lang="tr-TR" sz="4000" dirty="0" smtClean="0"/>
              <a:t>Adres	:	Rektörlük Binası B Blok 2. Kat </a:t>
            </a:r>
            <a:r>
              <a:rPr lang="tr-TR" sz="4000" dirty="0" err="1" smtClean="0"/>
              <a:t>Kezer</a:t>
            </a:r>
            <a:r>
              <a:rPr lang="tr-TR" sz="4000" dirty="0" smtClean="0"/>
              <a:t> Yerleşkesi Merkez/SİİRT</a:t>
            </a:r>
          </a:p>
          <a:p>
            <a:r>
              <a:rPr lang="tr-TR" sz="4000" dirty="0" smtClean="0"/>
              <a:t>Telefon	:	0484 212 11 11-3885</a:t>
            </a:r>
          </a:p>
          <a:p>
            <a:r>
              <a:rPr lang="tr-TR" sz="4000" dirty="0" smtClean="0"/>
              <a:t>e-Posta	:	d)</a:t>
            </a:r>
            <a:r>
              <a:rPr lang="tr-TR" sz="4000" u="sng" dirty="0" smtClean="0"/>
              <a:t> </a:t>
            </a:r>
            <a:r>
              <a:rPr lang="tr-TR" sz="4000" u="sng" dirty="0" err="1" smtClean="0">
                <a:hlinkClick r:id="rId3"/>
              </a:rPr>
              <a:t>gulahmetipek</a:t>
            </a:r>
            <a:r>
              <a:rPr lang="tr-TR" sz="4000" u="sng" dirty="0" smtClean="0">
                <a:hlinkClick r:id="rId3"/>
              </a:rPr>
              <a:t>@</a:t>
            </a:r>
            <a:r>
              <a:rPr lang="tr-TR" sz="4000" u="sng" dirty="0" err="1" smtClean="0">
                <a:hlinkClick r:id="rId3"/>
              </a:rPr>
              <a:t>siirt</a:t>
            </a:r>
            <a:r>
              <a:rPr lang="tr-TR" sz="4000" u="sng" dirty="0" smtClean="0">
                <a:hlinkClick r:id="rId3"/>
              </a:rPr>
              <a:t>.edu.tr</a:t>
            </a:r>
            <a:endParaRPr lang="tr-TR" sz="4000" dirty="0" smtClean="0"/>
          </a:p>
          <a:p>
            <a:r>
              <a:rPr lang="tr-TR" sz="4000" dirty="0" smtClean="0"/>
              <a:t> </a:t>
            </a:r>
            <a:r>
              <a:rPr lang="tr-TR" sz="4000" u="sng" dirty="0" smtClean="0"/>
              <a:t>Enstitü Kalite Değerlendirme Komisyon Üyesi</a:t>
            </a:r>
            <a:endParaRPr lang="tr-TR" sz="4000" dirty="0" smtClean="0"/>
          </a:p>
          <a:p>
            <a:r>
              <a:rPr lang="tr-TR" sz="4000" dirty="0" smtClean="0"/>
              <a:t>Adı Soyadı	:	Sabahattin CEZLAN</a:t>
            </a:r>
          </a:p>
          <a:p>
            <a:r>
              <a:rPr lang="tr-TR" sz="4000" dirty="0" smtClean="0"/>
              <a:t>Adres	:	Rektörlük Binası B Blok 2. Kat </a:t>
            </a:r>
            <a:r>
              <a:rPr lang="tr-TR" sz="4000" dirty="0" err="1" smtClean="0"/>
              <a:t>Kezer</a:t>
            </a:r>
            <a:r>
              <a:rPr lang="tr-TR" sz="4000" dirty="0" smtClean="0"/>
              <a:t> Yerleşkesi Merkez/SİİRT</a:t>
            </a:r>
          </a:p>
          <a:p>
            <a:r>
              <a:rPr lang="tr-TR" sz="4000" dirty="0" smtClean="0"/>
              <a:t>Telefon	:	0484 212 11 11-3487</a:t>
            </a:r>
          </a:p>
          <a:p>
            <a:r>
              <a:rPr lang="tr-TR" sz="4000" dirty="0" smtClean="0"/>
              <a:t>e-Posta	:	</a:t>
            </a:r>
            <a:r>
              <a:rPr lang="tr-TR" sz="4000" u="sng" dirty="0" err="1" smtClean="0">
                <a:hlinkClick r:id="rId4"/>
              </a:rPr>
              <a:t>sabahattin</a:t>
            </a:r>
            <a:r>
              <a:rPr lang="tr-TR" sz="4000" u="sng" dirty="0" smtClean="0">
                <a:hlinkClick r:id="rId4"/>
              </a:rPr>
              <a:t>.</a:t>
            </a:r>
            <a:r>
              <a:rPr lang="tr-TR" sz="4000" u="sng" dirty="0" err="1" smtClean="0">
                <a:hlinkClick r:id="rId4"/>
              </a:rPr>
              <a:t>cezlan</a:t>
            </a:r>
            <a:r>
              <a:rPr lang="tr-TR" sz="4000" u="sng" dirty="0" smtClean="0">
                <a:hlinkClick r:id="rId4"/>
              </a:rPr>
              <a:t>@</a:t>
            </a:r>
            <a:r>
              <a:rPr lang="tr-TR" sz="4000" u="sng" dirty="0" err="1" smtClean="0">
                <a:hlinkClick r:id="rId4"/>
              </a:rPr>
              <a:t>siirt</a:t>
            </a:r>
            <a:r>
              <a:rPr lang="tr-TR" sz="4000" u="sng" dirty="0" smtClean="0">
                <a:hlinkClick r:id="rId4"/>
              </a:rPr>
              <a:t>.edu.tr</a:t>
            </a:r>
            <a:endParaRPr lang="tr-TR" sz="4000" dirty="0" smtClean="0"/>
          </a:p>
          <a:p>
            <a:endParaRPr lang="tr-TR" dirty="0"/>
          </a:p>
        </p:txBody>
      </p:sp>
    </p:spTree>
    <p:extLst>
      <p:ext uri="{BB962C8B-B14F-4D97-AF65-F5344CB8AC3E}">
        <p14:creationId xmlns:p14="http://schemas.microsoft.com/office/powerpoint/2010/main" val="26151908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Sonuç ve Değerlendirme</a:t>
            </a:r>
            <a:endParaRPr lang="tr-TR" sz="2400" b="1" dirty="0"/>
          </a:p>
        </p:txBody>
      </p:sp>
      <p:sp>
        <p:nvSpPr>
          <p:cNvPr id="4" name="3 İçerik Yer Tutucusu"/>
          <p:cNvSpPr>
            <a:spLocks noGrp="1"/>
          </p:cNvSpPr>
          <p:nvPr>
            <p:ph idx="1"/>
          </p:nvPr>
        </p:nvSpPr>
        <p:spPr>
          <a:xfrm>
            <a:off x="656968" y="1067744"/>
            <a:ext cx="10515600" cy="4351338"/>
          </a:xfrm>
        </p:spPr>
        <p:txBody>
          <a:bodyPr>
            <a:normAutofit fontScale="40000" lnSpcReduction="20000"/>
          </a:bodyPr>
          <a:lstStyle/>
          <a:p>
            <a:r>
              <a:rPr lang="tr-TR" dirty="0" smtClean="0"/>
              <a:t>Enstitümüzün kalite güvencesi, eğitim-öğretim, araştırma-geliştirme ve yönetim sistemi açısından güçlü ve iyileştirmeye açık yönleri aşağıda sıralanmıştır.</a:t>
            </a:r>
          </a:p>
          <a:p>
            <a:r>
              <a:rPr lang="tr-TR" dirty="0" smtClean="0"/>
              <a:t> </a:t>
            </a:r>
          </a:p>
          <a:p>
            <a:r>
              <a:rPr lang="tr-TR" b="1" dirty="0" smtClean="0"/>
              <a:t>Enstitümüzün güçlü yönleri</a:t>
            </a:r>
            <a:endParaRPr lang="tr-TR" dirty="0" smtClean="0"/>
          </a:p>
          <a:p>
            <a:r>
              <a:rPr lang="tr-TR" b="1" dirty="0" smtClean="0"/>
              <a:t>a. Kalite Güvencesi Yönünden</a:t>
            </a:r>
            <a:endParaRPr lang="tr-TR" dirty="0" smtClean="0"/>
          </a:p>
          <a:p>
            <a:r>
              <a:rPr lang="tr-TR" dirty="0" smtClean="0">
                <a:sym typeface="Symbol"/>
              </a:rPr>
              <a:t></a:t>
            </a:r>
            <a:r>
              <a:rPr lang="tr-TR" dirty="0" smtClean="0"/>
              <a:t> Üniversitemizde alanında uzman ve tecrübeli öğretim elemanlarının bulunması,</a:t>
            </a:r>
          </a:p>
          <a:p>
            <a:r>
              <a:rPr lang="tr-TR" dirty="0" smtClean="0">
                <a:sym typeface="Symbol"/>
              </a:rPr>
              <a:t></a:t>
            </a:r>
            <a:r>
              <a:rPr lang="tr-TR" dirty="0" smtClean="0"/>
              <a:t> Üniversitemizde akademik personel sayısının her geçen yıl daha da güçlenmesi,</a:t>
            </a:r>
          </a:p>
          <a:p>
            <a:r>
              <a:rPr lang="tr-TR" dirty="0" smtClean="0">
                <a:sym typeface="Symbol"/>
              </a:rPr>
              <a:t></a:t>
            </a:r>
            <a:r>
              <a:rPr lang="tr-TR" dirty="0" smtClean="0"/>
              <a:t> Birimimiz çalışanlarının ofislerinin bulunması,  </a:t>
            </a:r>
          </a:p>
          <a:p>
            <a:r>
              <a:rPr lang="tr-TR" dirty="0" smtClean="0">
                <a:sym typeface="Symbol"/>
              </a:rPr>
              <a:t></a:t>
            </a:r>
            <a:r>
              <a:rPr lang="tr-TR" dirty="0" smtClean="0"/>
              <a:t>  Huzurlu bir üniversite ortamının bulunması,</a:t>
            </a:r>
          </a:p>
          <a:p>
            <a:r>
              <a:rPr lang="tr-TR" dirty="0" smtClean="0">
                <a:sym typeface="Symbol"/>
              </a:rPr>
              <a:t></a:t>
            </a:r>
            <a:r>
              <a:rPr lang="tr-TR" dirty="0" smtClean="0"/>
              <a:t>  Üniversitemiz BAP birimi tarafından lisansüstü programların proje desteğinin sağlanması</a:t>
            </a:r>
          </a:p>
          <a:p>
            <a:r>
              <a:rPr lang="tr-TR" b="1" dirty="0" smtClean="0"/>
              <a:t>b. Eğitim-Öğretim Yönünden </a:t>
            </a:r>
            <a:endParaRPr lang="tr-TR" dirty="0" smtClean="0"/>
          </a:p>
          <a:p>
            <a:r>
              <a:rPr lang="tr-TR" dirty="0" smtClean="0">
                <a:sym typeface="Symbol"/>
              </a:rPr>
              <a:t></a:t>
            </a:r>
            <a:r>
              <a:rPr lang="tr-TR" dirty="0" smtClean="0"/>
              <a:t> Enstitümüzün, üniversite </a:t>
            </a:r>
            <a:r>
              <a:rPr lang="tr-TR" dirty="0" err="1" smtClean="0"/>
              <a:t>kampüsü</a:t>
            </a:r>
            <a:r>
              <a:rPr lang="tr-TR" dirty="0" smtClean="0"/>
              <a:t> içerisinde yer alması</a:t>
            </a:r>
          </a:p>
          <a:p>
            <a:r>
              <a:rPr lang="tr-TR" dirty="0" smtClean="0">
                <a:sym typeface="Symbol"/>
              </a:rPr>
              <a:t></a:t>
            </a:r>
            <a:r>
              <a:rPr lang="tr-TR" dirty="0" smtClean="0"/>
              <a:t>  Öğretim elemanlarının alanında uzman ve tecrübeli olması</a:t>
            </a:r>
          </a:p>
          <a:p>
            <a:r>
              <a:rPr lang="tr-TR" dirty="0" smtClean="0">
                <a:sym typeface="Symbol"/>
              </a:rPr>
              <a:t></a:t>
            </a:r>
            <a:r>
              <a:rPr lang="tr-TR" dirty="0" smtClean="0"/>
              <a:t>  </a:t>
            </a:r>
            <a:r>
              <a:rPr lang="tr-TR" dirty="0" err="1" smtClean="0"/>
              <a:t>Kampüste</a:t>
            </a:r>
            <a:r>
              <a:rPr lang="tr-TR" dirty="0" smtClean="0"/>
              <a:t> konferans ve okuma salonunun bulunması</a:t>
            </a:r>
          </a:p>
          <a:p>
            <a:r>
              <a:rPr lang="tr-TR" dirty="0" smtClean="0">
                <a:sym typeface="Symbol"/>
              </a:rPr>
              <a:t></a:t>
            </a:r>
            <a:r>
              <a:rPr lang="tr-TR" dirty="0" smtClean="0"/>
              <a:t> Üniversitemizde Veteriner Fakültesi, Tıp Fakültesi (kuruluş aşaması devam etmektedir) Sağlık Yüksekokulu ve Beden Eğitimi ve Spor Yüksek Okulu öğretim üyelerinden ders vermek üzere destek alınabilmesi,  </a:t>
            </a:r>
          </a:p>
          <a:p>
            <a:r>
              <a:rPr lang="tr-TR" dirty="0" smtClean="0">
                <a:sym typeface="Symbol"/>
              </a:rPr>
              <a:t></a:t>
            </a:r>
            <a:r>
              <a:rPr lang="tr-TR" dirty="0" smtClean="0"/>
              <a:t> Yeterli kütüphane ve sosyal imkânların bulunması</a:t>
            </a:r>
          </a:p>
          <a:p>
            <a:r>
              <a:rPr lang="tr-TR" dirty="0" smtClean="0">
                <a:sym typeface="Symbol"/>
              </a:rPr>
              <a:t></a:t>
            </a:r>
            <a:r>
              <a:rPr lang="tr-TR" dirty="0" smtClean="0"/>
              <a:t>  </a:t>
            </a:r>
            <a:r>
              <a:rPr lang="tr-TR" dirty="0" err="1" smtClean="0"/>
              <a:t>Kampüsün</a:t>
            </a:r>
            <a:r>
              <a:rPr lang="tr-TR" dirty="0" smtClean="0"/>
              <a:t> her türlü imkânlarından enstitümüzün yararlanabilmesi.</a:t>
            </a:r>
          </a:p>
          <a:p>
            <a:endParaRPr lang="tr-TR" dirty="0"/>
          </a:p>
        </p:txBody>
      </p:sp>
    </p:spTree>
    <p:extLst>
      <p:ext uri="{BB962C8B-B14F-4D97-AF65-F5344CB8AC3E}">
        <p14:creationId xmlns:p14="http://schemas.microsoft.com/office/powerpoint/2010/main" val="12950606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3357</TotalTime>
  <Words>613</Words>
  <Application>Microsoft Office PowerPoint</Application>
  <PresentationFormat>Geniş ekran</PresentationFormat>
  <Paragraphs>107</Paragraphs>
  <Slides>15</Slides>
  <Notes>0</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15</vt:i4>
      </vt:variant>
    </vt:vector>
  </HeadingPairs>
  <TitlesOfParts>
    <vt:vector size="21" baseType="lpstr">
      <vt:lpstr>Arial</vt:lpstr>
      <vt:lpstr>Calibri</vt:lpstr>
      <vt:lpstr>Calibri Light</vt:lpstr>
      <vt:lpstr>Montserrat Alternates</vt:lpstr>
      <vt:lpstr>Symbol</vt:lpstr>
      <vt:lpstr>Office Teması</vt:lpstr>
      <vt:lpstr>PowerPoint Sunusu</vt:lpstr>
      <vt:lpstr>       İletişim Bilgileri</vt:lpstr>
      <vt:lpstr>               Teşkilat Yapısı</vt:lpstr>
      <vt:lpstr>        Tarihsel Gelişim </vt:lpstr>
      <vt:lpstr>PowerPoint Sunusu</vt:lpstr>
      <vt:lpstr>PowerPoint Sunusu</vt:lpstr>
      <vt:lpstr>PowerPoint Sunusu</vt:lpstr>
      <vt:lpstr>PowerPoint Sunusu</vt:lpstr>
      <vt:lpstr>                 Sağlık Bilimleri Enstitüsü Veteriner Fak. iç Has Anabilim Dalı ‘nda Doktora Programın  Açılması.</vt:lpstr>
      <vt:lpstr>PowerPoint Sunusu</vt:lpstr>
      <vt:lpstr>PowerPoint Sunusu</vt:lpstr>
      <vt:lpstr>              Görev Yetki ve Sorumluklar</vt:lpstr>
      <vt:lpstr>PowerPoint Sunusu</vt:lpstr>
      <vt:lpstr>PowerPoint Sunusu</vt:lpstr>
      <vt:lpstr>PowerPoint Sunusu</vt:lpstr>
    </vt:vector>
  </TitlesOfParts>
  <Company>Hewlett-Packard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aidata</cp:lastModifiedBy>
  <cp:revision>238</cp:revision>
  <dcterms:created xsi:type="dcterms:W3CDTF">2018-02-07T07:43:50Z</dcterms:created>
  <dcterms:modified xsi:type="dcterms:W3CDTF">2019-10-30T13:35:39Z</dcterms:modified>
</cp:coreProperties>
</file>